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1"/>
  </p:sldMasterIdLst>
  <p:sldIdLst>
    <p:sldId id="259" r:id="rId2"/>
    <p:sldId id="258" r:id="rId3"/>
    <p:sldId id="260" r:id="rId4"/>
    <p:sldId id="261" r:id="rId5"/>
    <p:sldId id="262" r:id="rId6"/>
    <p:sldId id="263"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91" d="100"/>
          <a:sy n="91" d="100"/>
        </p:scale>
        <p:origin x="370" y="-1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579698BD-D232-4926-8D7B-29A69B90858B}" type="pres">
      <dgm:prSet presAssocID="{8AA20905-3954-474B-A606-562BCA026DC1}" presName="Name0" presStyleCnt="0">
        <dgm:presLayoutVars>
          <dgm:animLvl val="lvl"/>
          <dgm:resizeHandles val="exact"/>
        </dgm:presLayoutVars>
      </dgm:prSet>
      <dgm:spPr/>
    </dgm:pt>
  </dgm:ptLst>
  <dgm:cxnLst>
    <dgm:cxn modelId="{0439566F-A180-439C-8FAE-14E400EF2DCF}" type="presOf" srcId="{8AA20905-3954-474B-A606-562BCA026DC1}" destId="{579698BD-D232-4926-8D7B-29A69B90858B}" srcOrd="0"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05918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772263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6512296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96450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5012013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650635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7247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0912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27035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8/5/2021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260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8/5/2021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720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8/5/2021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595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8/5/2021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0993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8/5/2021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3900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8/5/2021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6712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8/5/2021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7007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73ED0CC-082F-4160-86E5-0D6041F12778}" type="datetime1">
              <a:rPr lang="en-US" smtClean="0"/>
              <a:t>8/5/2021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96717319"/>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testasp.vulnweb.com/"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hyperlink" Target="https://www.bing.com/search?q=Cross-site+Scripting&amp;filters=sid%3a4cb9163c-1bf5-69b5-160d-a4eb75709632&amp;form=ENTLNK"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867458" y="667670"/>
            <a:ext cx="9440034" cy="2648381"/>
          </a:xfrm>
        </p:spPr>
        <p:txBody>
          <a:bodyPr>
            <a:normAutofit/>
          </a:bodyPr>
          <a:lstStyle/>
          <a:p>
            <a:r>
              <a:rPr lang="en-US" sz="7200" dirty="0"/>
              <a:t>TASK 3</a:t>
            </a:r>
          </a:p>
        </p:txBody>
      </p:sp>
    </p:spTree>
    <p:extLst>
      <p:ext uri="{BB962C8B-B14F-4D97-AF65-F5344CB8AC3E}">
        <p14:creationId xmlns:p14="http://schemas.microsoft.com/office/powerpoint/2010/main" val="633738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graphicFrame>
        <p:nvGraphicFramePr>
          <p:cNvPr id="4" name="Content Placeholder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2833447777"/>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45BFA4D1-8270-4832-BFCA-6B689C19DB38}"/>
              </a:ext>
            </a:extLst>
          </p:cNvPr>
          <p:cNvSpPr txBox="1"/>
          <p:nvPr/>
        </p:nvSpPr>
        <p:spPr>
          <a:xfrm>
            <a:off x="319597" y="683581"/>
            <a:ext cx="9921683" cy="4738811"/>
          </a:xfrm>
          <a:prstGeom prst="rect">
            <a:avLst/>
          </a:prstGeom>
          <a:noFill/>
        </p:spPr>
        <p:txBody>
          <a:bodyPr wrap="square" rtlCol="0">
            <a:spAutoFit/>
          </a:bodyPr>
          <a:lstStyle/>
          <a:p>
            <a:pPr>
              <a:lnSpc>
                <a:spcPct val="107000"/>
              </a:lnSpc>
              <a:spcAft>
                <a:spcPts val="800"/>
              </a:spcAft>
            </a:pPr>
            <a:r>
              <a:rPr lang="en-IN" sz="1800" u="wavy"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REPORT (TASK 3)</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IN" sz="18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Title</a:t>
            </a:r>
            <a:r>
              <a:rPr lang="en-IN" sz="1800" dirty="0">
                <a:effectLst/>
                <a:latin typeface="Calibri" panose="020F0502020204030204" pitchFamily="34" charset="0"/>
                <a:ea typeface="Calibri" panose="020F0502020204030204" pitchFamily="34" charset="0"/>
                <a:cs typeface="Times New Roman" panose="02020603050405020304" pitchFamily="18" charset="0"/>
              </a:rPr>
              <a:t>: Cross-site scripting</a:t>
            </a:r>
          </a:p>
          <a:p>
            <a:pPr>
              <a:lnSpc>
                <a:spcPct val="107000"/>
              </a:lnSpc>
              <a:spcAft>
                <a:spcPts val="800"/>
              </a:spcAft>
            </a:pPr>
            <a:r>
              <a:rPr lang="en-IN" sz="18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Domain</a:t>
            </a:r>
            <a:r>
              <a:rPr lang="en-IN" sz="1800" dirty="0">
                <a:effectLst/>
                <a:latin typeface="Calibri" panose="020F0502020204030204" pitchFamily="34" charset="0"/>
                <a:ea typeface="Calibri" panose="020F0502020204030204" pitchFamily="34" charset="0"/>
                <a:cs typeface="Times New Roman" panose="02020603050405020304" pitchFamily="18" charset="0"/>
              </a:rPr>
              <a:t>: vulnweb.com</a:t>
            </a:r>
          </a:p>
          <a:p>
            <a:pPr>
              <a:lnSpc>
                <a:spcPct val="107000"/>
              </a:lnSpc>
              <a:spcAft>
                <a:spcPts val="800"/>
              </a:spcAft>
            </a:pPr>
            <a:r>
              <a:rPr lang="en-IN" sz="18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Sub-domain</a:t>
            </a:r>
            <a:r>
              <a:rPr lang="en-IN" sz="1800" dirty="0">
                <a:effectLst/>
                <a:latin typeface="Calibri" panose="020F0502020204030204" pitchFamily="34" charset="0"/>
                <a:ea typeface="Calibri" panose="020F0502020204030204" pitchFamily="34" charset="0"/>
                <a:cs typeface="Times New Roman" panose="02020603050405020304" pitchFamily="18" charset="0"/>
              </a:rPr>
              <a:t>: testasp.vulnweb.com</a:t>
            </a:r>
          </a:p>
          <a:p>
            <a:pPr>
              <a:lnSpc>
                <a:spcPct val="107000"/>
              </a:lnSpc>
              <a:spcAft>
                <a:spcPts val="800"/>
              </a:spcAft>
            </a:pPr>
            <a:r>
              <a:rPr lang="en-IN" sz="1800" u="sng"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hlinkClick r:id="rId8"/>
              </a:rPr>
              <a:t>http://testasp.vulnweb.com</a:t>
            </a:r>
            <a:r>
              <a:rPr lang="en-IN" sz="18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 website has an endpoint that is vulnerable to an injection vulnerability. The xss vulnerability is present in the search bar of this website. This is a reflected cross site scripting vulnerability as this leads to client-side attack.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According to Portswigger, </a:t>
            </a:r>
            <a:r>
              <a:rPr lang="en-IN"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Cross-site scripting (also known as XSS) is a web security vulnerability that allows an attacker to compromise the interactions that users have with a vulnerable application. It allows an attacker to circumvent the same origin policy, which is designed to segregate different websites from each other and </a:t>
            </a:r>
            <a:r>
              <a:rPr lang="en-IN" sz="1800"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Reflected cross-site scripting (or </a:t>
            </a:r>
            <a:r>
              <a:rPr lang="en-IN" sz="1800" u="sng" dirty="0">
                <a:effectLst/>
                <a:latin typeface="Calibri" panose="020F0502020204030204" pitchFamily="34" charset="0"/>
                <a:ea typeface="Calibri" panose="020F050202020403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XSS) arises </a:t>
            </a:r>
            <a:r>
              <a:rPr lang="en-IN" sz="1800" b="1" u="sng" dirty="0">
                <a:effectLst/>
                <a:latin typeface="Roboto" panose="02000000000000000000" pitchFamily="2" charset="0"/>
                <a:ea typeface="Calibri" panose="020F050202020403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when an application receives data in an HTTP request and includes that data within the immediate response in an unsafe way</a:t>
            </a:r>
            <a:r>
              <a:rPr lang="en-IN" sz="1800" u="sng" dirty="0">
                <a:effectLst/>
                <a:latin typeface="Calibri" panose="020F0502020204030204" pitchFamily="34" charset="0"/>
                <a:ea typeface="Calibri" panose="020F050202020403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 </a:t>
            </a:r>
            <a:endParaRPr lang="en-IN" dirty="0"/>
          </a:p>
        </p:txBody>
      </p:sp>
    </p:spTree>
    <p:extLst>
      <p:ext uri="{BB962C8B-B14F-4D97-AF65-F5344CB8AC3E}">
        <p14:creationId xmlns:p14="http://schemas.microsoft.com/office/powerpoint/2010/main" val="268908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814F4AF8-78CF-4074-B593-645DBF48DB85}"/>
              </a:ext>
            </a:extLst>
          </p:cNvPr>
          <p:cNvSpPr>
            <a:spLocks noChangeArrowheads="1"/>
          </p:cNvSpPr>
          <p:nvPr/>
        </p:nvSpPr>
        <p:spPr bwMode="auto">
          <a:xfrm>
            <a:off x="104172" y="-341162"/>
            <a:ext cx="13626615" cy="3570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sng" strike="noStrike" cap="none" normalizeH="0" baseline="0" dirty="0">
              <a:ln>
                <a:noFill/>
              </a:ln>
              <a:solidFill>
                <a:srgbClr val="0070C0"/>
              </a:solidFill>
              <a:effectLst/>
              <a:latin typeface="Roboto" panose="02000000000000000000" pitchFamily="2"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u="sng" dirty="0">
              <a:solidFill>
                <a:srgbClr val="0070C0"/>
              </a:solidFill>
              <a:latin typeface="Roboto" panose="02000000000000000000" pitchFamily="2"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sng" strike="noStrike" cap="none" normalizeH="0" baseline="0" dirty="0">
                <a:ln>
                  <a:noFill/>
                </a:ln>
                <a:solidFill>
                  <a:srgbClr val="0070C0"/>
                </a:solidFill>
                <a:effectLst/>
                <a:latin typeface="Roboto" panose="02000000000000000000" pitchFamily="2" charset="0"/>
                <a:ea typeface="Calibri" panose="020F0502020204030204" pitchFamily="34" charset="0"/>
                <a:cs typeface="Times New Roman" panose="02020603050405020304" pitchFamily="18" charset="0"/>
              </a:rPr>
              <a:t>STEPS TO REPRODUCE: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t>
            </a: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This can be done by burp suite and many more.)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For this attacker has to:</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B050"/>
                </a:solidFill>
                <a:effectLst/>
                <a:latin typeface="Roboto" panose="02000000000000000000" pitchFamily="2" charset="0"/>
                <a:ea typeface="Calibri" panose="020F0502020204030204" pitchFamily="34" charset="0"/>
                <a:cs typeface="Times New Roman" panose="02020603050405020304" pitchFamily="18" charset="0"/>
              </a:rPr>
              <a:t>A) create a payload:</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1.create a payload to like: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&lt;body onclick=alert (45)&gt;</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2.Insert the payload in the search bar of the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panose="02000000000000000000" pitchFamily="2" charset="0"/>
                <a:ea typeface="Calibri" panose="020F0502020204030204" pitchFamily="34" charset="0"/>
                <a:cs typeface="Times New Roman" panose="02020603050405020304" pitchFamily="18" charset="0"/>
              </a:rPr>
              <a:t>website: </a:t>
            </a:r>
            <a:r>
              <a:rPr kumimoji="0" lang="en-US" altLang="en-US" sz="14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testasp.vulnweb.com/Search.asp.</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3.Then click to see </a:t>
            </a:r>
            <a:r>
              <a:rPr kumimoji="0" lang="en-US" altLang="en-US" sz="1400" b="0" i="0" u="sng"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search posts.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4.Then importantly you need to click again on the search icon or again search posts in the body section.</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5.Then you can see that the payload inserted works.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B050"/>
                </a:solidFill>
                <a:effectLst/>
                <a:latin typeface="Segoe UI" panose="020B0502040204020203" pitchFamily="34" charset="0"/>
                <a:ea typeface="Calibri" panose="020F0502020204030204" pitchFamily="34" charset="0"/>
                <a:cs typeface="Segoe UI" panose="020B0502040204020203" pitchFamily="34" charset="0"/>
              </a:rPr>
              <a:t>B) Inject this script into the vulnerable parameter(in this website it is the search bar), creating a crafted future  GET request that will inject the payload:</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49" name="Picture 1">
            <a:extLst>
              <a:ext uri="{FF2B5EF4-FFF2-40B4-BE49-F238E27FC236}">
                <a16:creationId xmlns:a16="http://schemas.microsoft.com/office/drawing/2014/main" id="{55576E39-CA4A-47FD-896A-1588DB9709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4150" y="3138594"/>
            <a:ext cx="6065838" cy="22479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7D3C53AB-C528-4E92-9F27-11A5C2DDE479}"/>
              </a:ext>
            </a:extLst>
          </p:cNvPr>
          <p:cNvSpPr>
            <a:spLocks noChangeArrowheads="1"/>
          </p:cNvSpPr>
          <p:nvPr/>
        </p:nvSpPr>
        <p:spPr bwMode="auto">
          <a:xfrm>
            <a:off x="0" y="27051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492887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9CBB6DFC-FA99-45D6-BB89-EF4E15C2FCBB}"/>
              </a:ext>
            </a:extLst>
          </p:cNvPr>
          <p:cNvSpPr>
            <a:spLocks noChangeArrowheads="1"/>
          </p:cNvSpPr>
          <p:nvPr/>
        </p:nvSpPr>
        <p:spPr bwMode="auto">
          <a:xfrm>
            <a:off x="151002" y="286235"/>
            <a:ext cx="20471806"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sng" strike="noStrike" cap="none" normalizeH="0" baseline="0" dirty="0">
              <a:ln>
                <a:noFill/>
              </a:ln>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sng" strike="noStrike" cap="none" normalizeH="0" baseline="0" dirty="0">
                <a:ln>
                  <a:noFill/>
                </a:ln>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IMPACT:</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An attacker can often fully compromise a user if they can control a script that is performed in the victim's browser. The attacker can, among other things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1)perform any action that the user can do within the application.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2)Look at any information that the user has access to.</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3)Change any information that the user has the ability to change.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4)Start interactions with other app users, including harmful attacks that appear to come from the original victim user.</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sng" strike="noStrike" cap="none" normalizeH="0" baseline="0" dirty="0">
                <a:ln>
                  <a:noFill/>
                </a:ln>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Mitigation:</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Reflected XSS attacks can be prevented and mitigated using a variety of techniques. First and foremost, alertness is the best strategy to avoid XSS scripting from the user's perspective. This means that you should avoid clicking on strange URLs that may contain harmful content. Suspicious links can be identified in the following places: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Unknown senders' emails</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The comments area of a website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Unknown people' social media feed</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Having stated that, it is ultimately the responsibility of the website operator to protect their users from potential misuse.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5">
            <a:extLst>
              <a:ext uri="{FF2B5EF4-FFF2-40B4-BE49-F238E27FC236}">
                <a16:creationId xmlns:a16="http://schemas.microsoft.com/office/drawing/2014/main" id="{A050B98E-1676-4319-87FF-55741D0BEA47}"/>
              </a:ext>
            </a:extLst>
          </p:cNvPr>
          <p:cNvSpPr>
            <a:spLocks noChangeArrowheads="1"/>
          </p:cNvSpPr>
          <p:nvPr/>
        </p:nvSpPr>
        <p:spPr bwMode="auto">
          <a:xfrm>
            <a:off x="0" y="58293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199771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a:extLst>
              <a:ext uri="{FF2B5EF4-FFF2-40B4-BE49-F238E27FC236}">
                <a16:creationId xmlns:a16="http://schemas.microsoft.com/office/drawing/2014/main" id="{8C0E00D9-8B03-4318-A6F4-AD75EFE935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1421" y="1865356"/>
            <a:ext cx="5722938" cy="2301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E7469E-7AD7-48C5-9FEA-6740E9AD7907}"/>
              </a:ext>
            </a:extLst>
          </p:cNvPr>
          <p:cNvSpPr txBox="1"/>
          <p:nvPr/>
        </p:nvSpPr>
        <p:spPr>
          <a:xfrm>
            <a:off x="604007" y="696286"/>
            <a:ext cx="1557414" cy="646331"/>
          </a:xfrm>
          <a:prstGeom prst="rect">
            <a:avLst/>
          </a:prstGeom>
          <a:noFill/>
        </p:spPr>
        <p:txBody>
          <a:bodyPr wrap="non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REQUEST POC:</a:t>
            </a:r>
          </a:p>
          <a:p>
            <a:endParaRPr lang="en-IN" dirty="0"/>
          </a:p>
        </p:txBody>
      </p:sp>
    </p:spTree>
    <p:extLst>
      <p:ext uri="{BB962C8B-B14F-4D97-AF65-F5344CB8AC3E}">
        <p14:creationId xmlns:p14="http://schemas.microsoft.com/office/powerpoint/2010/main" val="2612686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Snipping Tool">
            <a:extLst>
              <a:ext uri="{FF2B5EF4-FFF2-40B4-BE49-F238E27FC236}">
                <a16:creationId xmlns:a16="http://schemas.microsoft.com/office/drawing/2014/main" id="{641E85B5-1792-4D02-871D-5753238F39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9034" y="1893887"/>
            <a:ext cx="6191076" cy="39280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87C5D0D-C856-4332-B75E-7F9274F8956D}"/>
              </a:ext>
            </a:extLst>
          </p:cNvPr>
          <p:cNvSpPr txBox="1"/>
          <p:nvPr/>
        </p:nvSpPr>
        <p:spPr>
          <a:xfrm>
            <a:off x="931178" y="847288"/>
            <a:ext cx="2507610" cy="646331"/>
          </a:xfrm>
          <a:prstGeom prst="rect">
            <a:avLst/>
          </a:prstGeom>
          <a:noFill/>
        </p:spPr>
        <p:txBody>
          <a:bodyPr wrap="non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Injection demonstration:</a:t>
            </a:r>
          </a:p>
          <a:p>
            <a:endParaRPr lang="en-IN" dirty="0"/>
          </a:p>
        </p:txBody>
      </p:sp>
    </p:spTree>
    <p:extLst>
      <p:ext uri="{BB962C8B-B14F-4D97-AF65-F5344CB8AC3E}">
        <p14:creationId xmlns:p14="http://schemas.microsoft.com/office/powerpoint/2010/main" val="3556224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0C634C-95C4-48C2-8291-6AA5EA977307}"/>
              </a:ext>
            </a:extLst>
          </p:cNvPr>
          <p:cNvSpPr txBox="1"/>
          <p:nvPr/>
        </p:nvSpPr>
        <p:spPr>
          <a:xfrm>
            <a:off x="1736521" y="889233"/>
            <a:ext cx="1752916" cy="369332"/>
          </a:xfrm>
          <a:prstGeom prst="rect">
            <a:avLst/>
          </a:prstGeom>
          <a:noFill/>
        </p:spPr>
        <p:txBody>
          <a:bodyPr wrap="non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Recording video:</a:t>
            </a:r>
            <a:endParaRPr lang="en-IN" dirty="0"/>
          </a:p>
        </p:txBody>
      </p:sp>
      <p:pic>
        <p:nvPicPr>
          <p:cNvPr id="4" name="Screen Recording 2">
            <a:hlinkClick r:id="" action="ppaction://media"/>
            <a:extLst>
              <a:ext uri="{FF2B5EF4-FFF2-40B4-BE49-F238E27FC236}">
                <a16:creationId xmlns:a16="http://schemas.microsoft.com/office/drawing/2014/main" id="{66FDD9E0-2C92-4D13-97C8-0B551A55A8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36521" y="1598627"/>
            <a:ext cx="7888448" cy="4437252"/>
          </a:xfrm>
          <a:prstGeom prst="rect">
            <a:avLst/>
          </a:prstGeom>
        </p:spPr>
      </p:pic>
    </p:spTree>
    <p:extLst>
      <p:ext uri="{BB962C8B-B14F-4D97-AF65-F5344CB8AC3E}">
        <p14:creationId xmlns:p14="http://schemas.microsoft.com/office/powerpoint/2010/main" val="787410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48</TotalTime>
  <Words>497</Words>
  <Application>Microsoft Office PowerPoint</Application>
  <PresentationFormat>Widescreen</PresentationFormat>
  <Paragraphs>38</Paragraphs>
  <Slides>7</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Roboto</vt:lpstr>
      <vt:lpstr>Segoe UI</vt:lpstr>
      <vt:lpstr>Trebuchet MS</vt:lpstr>
      <vt:lpstr>Wingdings 3</vt:lpstr>
      <vt:lpstr>Facet</vt:lpstr>
      <vt:lpstr>TASK 3</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3</dc:title>
  <dc:creator>ADITHI chitta</dc:creator>
  <cp:lastModifiedBy>ADITHI chitta</cp:lastModifiedBy>
  <cp:revision>1</cp:revision>
  <dcterms:created xsi:type="dcterms:W3CDTF">2021-08-05T08:47:42Z</dcterms:created>
  <dcterms:modified xsi:type="dcterms:W3CDTF">2021-08-05T09:36:15Z</dcterms:modified>
</cp:coreProperties>
</file>

<file path=docProps/thumbnail.jpeg>
</file>